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</p:sldMasterIdLst>
  <p:notesMasterIdLst>
    <p:notesMasterId r:id="rId27"/>
  </p:notesMasterIdLst>
  <p:handoutMasterIdLst>
    <p:handoutMasterId r:id="rId28"/>
  </p:handoutMasterIdLst>
  <p:sldIdLst>
    <p:sldId id="394" r:id="rId4"/>
    <p:sldId id="466" r:id="rId5"/>
    <p:sldId id="467" r:id="rId6"/>
    <p:sldId id="397" r:id="rId7"/>
    <p:sldId id="443" r:id="rId8"/>
    <p:sldId id="448" r:id="rId9"/>
    <p:sldId id="450" r:id="rId10"/>
    <p:sldId id="457" r:id="rId11"/>
    <p:sldId id="458" r:id="rId12"/>
    <p:sldId id="459" r:id="rId13"/>
    <p:sldId id="460" r:id="rId14"/>
    <p:sldId id="451" r:id="rId15"/>
    <p:sldId id="470" r:id="rId16"/>
    <p:sldId id="453" r:id="rId17"/>
    <p:sldId id="469" r:id="rId18"/>
    <p:sldId id="461" r:id="rId19"/>
    <p:sldId id="462" r:id="rId20"/>
    <p:sldId id="463" r:id="rId21"/>
    <p:sldId id="464" r:id="rId22"/>
    <p:sldId id="465" r:id="rId23"/>
    <p:sldId id="442" r:id="rId24"/>
    <p:sldId id="352" r:id="rId25"/>
    <p:sldId id="393" r:id="rId2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3A14"/>
    <a:srgbClr val="E85C0E"/>
    <a:srgbClr val="BAB398"/>
    <a:srgbClr val="ADA485"/>
    <a:srgbClr val="C6C0AA"/>
    <a:srgbClr val="663606"/>
    <a:srgbClr val="663106"/>
    <a:srgbClr val="F8DC9E"/>
    <a:srgbClr val="FBEEDC"/>
    <a:srgbClr val="FBEEC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14" autoAdjust="0"/>
    <p:restoredTop sz="94595" autoAdjust="0"/>
  </p:normalViewPr>
  <p:slideViewPr>
    <p:cSldViewPr>
      <p:cViewPr varScale="1">
        <p:scale>
          <a:sx n="82" d="100"/>
          <a:sy n="82" d="100"/>
        </p:scale>
        <p:origin x="91" y="8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5/17/2016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eg>
</file>

<file path=ppt/media/image36.png>
</file>

<file path=ppt/media/image37.png>
</file>

<file path=ppt/media/image38.png>
</file>

<file path=ppt/media/image39.jpeg>
</file>

<file path=ppt/media/image4.jpeg>
</file>

<file path=ppt/media/image40.gif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5/17/2016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59461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095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396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5/17/2016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139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5/17/2016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softuni.bg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softuni.bg/users/profile/sho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jpeg"/><Relationship Id="rId7" Type="http://schemas.openxmlformats.org/officeDocument/2006/relationships/image" Target="../media/image31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0.png"/><Relationship Id="rId11" Type="http://schemas.openxmlformats.org/officeDocument/2006/relationships/image" Target="../media/image34.jpg"/><Relationship Id="rId5" Type="http://schemas.openxmlformats.org/officeDocument/2006/relationships/image" Target="../media/image29.png"/><Relationship Id="rId10" Type="http://schemas.openxmlformats.org/officeDocument/2006/relationships/hyperlink" Target="http://www.introprogramming.info/intro-java-book/" TargetMode="External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courses/java-fundamental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oftuni.bg/forum" TargetMode="External"/><Relationship Id="rId4" Type="http://schemas.openxmlformats.org/officeDocument/2006/relationships/image" Target="../media/image3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troprogramming.info/english-intro-csharp-book/" TargetMode="External"/><Relationship Id="rId2" Type="http://schemas.openxmlformats.org/officeDocument/2006/relationships/hyperlink" Target="http://www.introprogramming.inf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idea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gif"/><Relationship Id="rId4" Type="http://schemas.openxmlformats.org/officeDocument/2006/relationships/image" Target="../media/image39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14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java-fundamentals" TargetMode="External"/><Relationship Id="rId21" Type="http://schemas.openxmlformats.org/officeDocument/2006/relationships/image" Target="../media/image41.png"/><Relationship Id="rId7" Type="http://schemas.openxmlformats.org/officeDocument/2006/relationships/image" Target="../media/image11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13.png"/><Relationship Id="rId5" Type="http://schemas.openxmlformats.org/officeDocument/2006/relationships/image" Target="../media/image16.png"/><Relationship Id="rId15" Type="http://schemas.openxmlformats.org/officeDocument/2006/relationships/image" Target="../media/image17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19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12.png"/><Relationship Id="rId14" Type="http://schemas.openxmlformats.org/officeDocument/2006/relationships/hyperlink" Target="http://www.indeavr.com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45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3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hyperlink" Target="http://www.luxoft.com/" TargetMode="External"/><Relationship Id="rId18" Type="http://schemas.openxmlformats.org/officeDocument/2006/relationships/image" Target="../media/image18.png"/><Relationship Id="rId3" Type="http://schemas.openxmlformats.org/officeDocument/2006/relationships/hyperlink" Target="http://xs-software.com/" TargetMode="External"/><Relationship Id="rId7" Type="http://schemas.openxmlformats.org/officeDocument/2006/relationships/hyperlink" Target="http://smartit.bg/" TargetMode="External"/><Relationship Id="rId12" Type="http://schemas.openxmlformats.org/officeDocument/2006/relationships/image" Target="../media/image15.png"/><Relationship Id="rId17" Type="http://schemas.openxmlformats.org/officeDocument/2006/relationships/hyperlink" Target="http://www.infragistics.com/" TargetMode="Externa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7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hyperlink" Target="http://www.superhosting.bg/" TargetMode="External"/><Relationship Id="rId5" Type="http://schemas.openxmlformats.org/officeDocument/2006/relationships/hyperlink" Target="http://komfo.com/" TargetMode="External"/><Relationship Id="rId15" Type="http://schemas.openxmlformats.org/officeDocument/2006/relationships/hyperlink" Target="http://www.indeavr.com/" TargetMode="External"/><Relationship Id="rId10" Type="http://schemas.openxmlformats.org/officeDocument/2006/relationships/image" Target="../media/image14.png"/><Relationship Id="rId19" Type="http://schemas.openxmlformats.org/officeDocument/2006/relationships/hyperlink" Target="http://netpeak.bg/" TargetMode="External"/><Relationship Id="rId4" Type="http://schemas.openxmlformats.org/officeDocument/2006/relationships/image" Target="../media/image11.png"/><Relationship Id="rId9" Type="http://schemas.openxmlformats.org/officeDocument/2006/relationships/hyperlink" Target="http://www.softwaregroup-bg.com/" TargetMode="External"/><Relationship Id="rId1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212" y="4065335"/>
            <a:ext cx="5648771" cy="2411665"/>
          </a:xfrm>
          <a:prstGeom prst="ellipse">
            <a:avLst/>
          </a:prstGeom>
          <a:ln>
            <a:noFill/>
          </a:ln>
          <a:effectLst>
            <a:softEdge rad="127000"/>
          </a:effectLst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1065964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 smtClean="0"/>
              <a:t>Java Advanced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2345464"/>
            <a:ext cx="8125251" cy="778736"/>
          </a:xfrm>
        </p:spPr>
        <p:txBody>
          <a:bodyPr>
            <a:normAutofit/>
          </a:bodyPr>
          <a:lstStyle/>
          <a:p>
            <a:r>
              <a:rPr lang="en-US" dirty="0"/>
              <a:t>Course Introduction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5286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9985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037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7442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4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5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03612" y="37356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5342336" y="3743685"/>
            <a:ext cx="754502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14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400" b="1" noProof="1" smtClean="0">
                <a:solidFill>
                  <a:schemeClr val="tx2">
                    <a:lumMod val="75000"/>
                  </a:schemeClr>
                </a:solidFill>
              </a:rPr>
              <a:t>tanislav Petrov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Technical Trainer 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the Software </a:t>
            </a:r>
            <a:r>
              <a:rPr lang="en-US" sz="3200" dirty="0" smtClean="0"/>
              <a:t>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600" noProof="1" smtClean="0"/>
              <a:t>Interest in web development technologies</a:t>
            </a:r>
            <a:endParaRPr lang="en-US" sz="4000" b="1" noProof="1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4" name="TextBox 33"/>
          <p:cNvSpPr txBox="1"/>
          <p:nvPr/>
        </p:nvSpPr>
        <p:spPr>
          <a:xfrm>
            <a:off x="4799012" y="723900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112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962E-6 0 L -0.39385 -0.0555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93" y="-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962E-6 0 L -0.39385 -0.05556 " pathEditMode="relative" rAng="0" ptsTypes="AA">
                                      <p:cBhvr>
                                        <p:cTn id="57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93" y="-2778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14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sz="3400" b="1" noProof="1" smtClean="0">
                <a:solidFill>
                  <a:schemeClr val="tx2">
                    <a:lumMod val="75000"/>
                  </a:schemeClr>
                </a:solidFill>
              </a:rPr>
              <a:t>Todor Ilchev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Technical Trainer 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the Software </a:t>
            </a:r>
            <a:r>
              <a:rPr lang="en-US" sz="3200" dirty="0" smtClean="0"/>
              <a:t>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600" dirty="0" smtClean="0"/>
              <a:t>Graduated Business Informatics</a:t>
            </a:r>
            <a:endParaRPr lang="en-US" sz="3600" dirty="0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endParaRPr lang="en-US" sz="3400" b="1" noProof="1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4" name="TextBox 33"/>
          <p:cNvSpPr txBox="1"/>
          <p:nvPr/>
        </p:nvSpPr>
        <p:spPr>
          <a:xfrm>
            <a:off x="4799012" y="723900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920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2873E-6 0 L -0.51263 -0.0555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32" y="-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2873E-6 0 L -0.51263 -0.05556 " pathEditMode="relative" rAng="0" ptsTypes="AA">
                                      <p:cBhvr>
                                        <p:cTn id="57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32" y="-2778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Advanced Course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Evaluation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Scope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6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7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8" name="TextBox 17"/>
          <p:cNvSpPr txBox="1"/>
          <p:nvPr/>
        </p:nvSpPr>
        <p:spPr>
          <a:xfrm>
            <a:off x="4799012" y="721360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64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-4.44444E-6 L -9.2993E-7 0.64931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3" grpId="0" animBg="1"/>
      <p:bldP spid="35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/>
          <p:cNvSpPr txBox="1"/>
          <p:nvPr/>
        </p:nvSpPr>
        <p:spPr>
          <a:xfrm>
            <a:off x="4731383" y="4335551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Nested Data Structures</a:t>
            </a:r>
            <a:endParaRPr lang="en-US" sz="2800" dirty="0"/>
          </a:p>
        </p:txBody>
      </p:sp>
      <p:sp>
        <p:nvSpPr>
          <p:cNvPr id="64" name="TextBox 63"/>
          <p:cNvSpPr txBox="1"/>
          <p:nvPr/>
        </p:nvSpPr>
        <p:spPr>
          <a:xfrm>
            <a:off x="7910268" y="5105400"/>
            <a:ext cx="3125632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5%</a:t>
            </a:r>
            <a:endParaRPr lang="en-US" sz="2800" dirty="0"/>
          </a:p>
        </p:txBody>
      </p:sp>
      <p:cxnSp>
        <p:nvCxnSpPr>
          <p:cNvPr id="59" name="Straight Arrow Connector 58"/>
          <p:cNvCxnSpPr>
            <a:stCxn id="31" idx="2"/>
            <a:endCxn id="67" idx="0"/>
          </p:cNvCxnSpPr>
          <p:nvPr/>
        </p:nvCxnSpPr>
        <p:spPr>
          <a:xfrm flipH="1">
            <a:off x="2334738" y="4422820"/>
            <a:ext cx="3564254" cy="6825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31" idx="2"/>
            <a:endCxn id="65" idx="0"/>
          </p:cNvCxnSpPr>
          <p:nvPr/>
        </p:nvCxnSpPr>
        <p:spPr>
          <a:xfrm>
            <a:off x="5898992" y="4422820"/>
            <a:ext cx="4919" cy="6825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1" idx="2"/>
            <a:endCxn id="64" idx="0"/>
          </p:cNvCxnSpPr>
          <p:nvPr/>
        </p:nvCxnSpPr>
        <p:spPr>
          <a:xfrm>
            <a:off x="5898992" y="4422820"/>
            <a:ext cx="3574092" cy="6825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991964" y="2851344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Forum Activity</a:t>
            </a:r>
            <a:endParaRPr lang="en-US" sz="2800" dirty="0"/>
          </a:p>
        </p:txBody>
      </p:sp>
      <p:sp>
        <p:nvSpPr>
          <p:cNvPr id="51" name="TextBox 50"/>
          <p:cNvSpPr txBox="1"/>
          <p:nvPr/>
        </p:nvSpPr>
        <p:spPr>
          <a:xfrm>
            <a:off x="3372328" y="3586556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Attendance</a:t>
            </a:r>
            <a:endParaRPr lang="en-US" sz="2800" dirty="0"/>
          </a:p>
        </p:txBody>
      </p:sp>
      <p:sp>
        <p:nvSpPr>
          <p:cNvPr id="38" name="TextBox 37"/>
          <p:cNvSpPr txBox="1"/>
          <p:nvPr/>
        </p:nvSpPr>
        <p:spPr>
          <a:xfrm>
            <a:off x="5584820" y="2865584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Nested Linear Structures</a:t>
            </a:r>
            <a:endParaRPr lang="en-US" sz="2800" dirty="0"/>
          </a:p>
        </p:txBody>
      </p:sp>
      <p:sp>
        <p:nvSpPr>
          <p:cNvPr id="39" name="TextBox 38"/>
          <p:cNvSpPr txBox="1"/>
          <p:nvPr/>
        </p:nvSpPr>
        <p:spPr>
          <a:xfrm>
            <a:off x="5212714" y="3600796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Algorithmic Problem</a:t>
            </a:r>
            <a:endParaRPr lang="en-US" sz="2800" dirty="0"/>
          </a:p>
        </p:txBody>
      </p:sp>
      <p:sp>
        <p:nvSpPr>
          <p:cNvPr id="41" name="TextBox 40"/>
          <p:cNvSpPr txBox="1"/>
          <p:nvPr/>
        </p:nvSpPr>
        <p:spPr>
          <a:xfrm>
            <a:off x="4247511" y="5069849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String Processing</a:t>
            </a:r>
            <a:endParaRPr lang="en-US" sz="2800" dirty="0"/>
          </a:p>
        </p:txBody>
      </p:sp>
      <p:cxnSp>
        <p:nvCxnSpPr>
          <p:cNvPr id="11" name="Straight Arrow Connector 10"/>
          <p:cNvCxnSpPr>
            <a:endCxn id="13" idx="0"/>
          </p:cNvCxnSpPr>
          <p:nvPr/>
        </p:nvCxnSpPr>
        <p:spPr>
          <a:xfrm flipH="1">
            <a:off x="2284416" y="1905000"/>
            <a:ext cx="3619496" cy="9070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22" idx="0"/>
          </p:cNvCxnSpPr>
          <p:nvPr/>
        </p:nvCxnSpPr>
        <p:spPr>
          <a:xfrm>
            <a:off x="5903912" y="1905000"/>
            <a:ext cx="0" cy="9070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24" idx="0"/>
          </p:cNvCxnSpPr>
          <p:nvPr/>
        </p:nvCxnSpPr>
        <p:spPr>
          <a:xfrm>
            <a:off x="5903912" y="1905000"/>
            <a:ext cx="4267201" cy="9070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Scope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799012" y="2812008"/>
            <a:ext cx="2209799" cy="616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Activities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9066213" y="2812008"/>
            <a:ext cx="2209799" cy="616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Bonuses</a:t>
            </a:r>
            <a:endParaRPr lang="en-US" sz="2800" dirty="0"/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Evaluation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1179513" y="3782755"/>
            <a:ext cx="220980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7</a:t>
            </a:r>
            <a:r>
              <a:rPr lang="bg-BG" sz="2800" dirty="0" smtClean="0"/>
              <a:t>5%</a:t>
            </a:r>
            <a:endParaRPr lang="en-US" sz="2800" dirty="0"/>
          </a:p>
        </p:txBody>
      </p:sp>
      <p:sp>
        <p:nvSpPr>
          <p:cNvPr id="31" name="TextBox 30"/>
          <p:cNvSpPr txBox="1"/>
          <p:nvPr/>
        </p:nvSpPr>
        <p:spPr>
          <a:xfrm>
            <a:off x="4794091" y="3813220"/>
            <a:ext cx="220980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25</a:t>
            </a:r>
            <a:r>
              <a:rPr lang="bg-BG" sz="2800" dirty="0" smtClean="0"/>
              <a:t>%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9066210" y="3798001"/>
            <a:ext cx="220980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10%</a:t>
            </a:r>
            <a:endParaRPr lang="en-US" sz="2800" dirty="0"/>
          </a:p>
        </p:txBody>
      </p:sp>
      <p:cxnSp>
        <p:nvCxnSpPr>
          <p:cNvPr id="43" name="Straight Arrow Connector 42"/>
          <p:cNvCxnSpPr>
            <a:endCxn id="38" idx="1"/>
          </p:cNvCxnSpPr>
          <p:nvPr/>
        </p:nvCxnSpPr>
        <p:spPr>
          <a:xfrm flipV="1">
            <a:off x="3389315" y="3170384"/>
            <a:ext cx="2195505" cy="9171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6" idx="3"/>
            <a:endCxn id="41" idx="1"/>
          </p:cNvCxnSpPr>
          <p:nvPr/>
        </p:nvCxnSpPr>
        <p:spPr>
          <a:xfrm>
            <a:off x="3389315" y="4087555"/>
            <a:ext cx="858196" cy="12870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6" idx="3"/>
            <a:endCxn id="40" idx="1"/>
          </p:cNvCxnSpPr>
          <p:nvPr/>
        </p:nvCxnSpPr>
        <p:spPr>
          <a:xfrm>
            <a:off x="3389315" y="4087555"/>
            <a:ext cx="1342068" cy="5527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6" idx="3"/>
            <a:endCxn id="39" idx="1"/>
          </p:cNvCxnSpPr>
          <p:nvPr/>
        </p:nvCxnSpPr>
        <p:spPr>
          <a:xfrm flipV="1">
            <a:off x="3389315" y="3905596"/>
            <a:ext cx="1823399" cy="181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179516" y="2812008"/>
            <a:ext cx="2209799" cy="616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Examination</a:t>
            </a:r>
          </a:p>
        </p:txBody>
      </p:sp>
      <p:cxnSp>
        <p:nvCxnSpPr>
          <p:cNvPr id="52" name="Straight Arrow Connector 51"/>
          <p:cNvCxnSpPr>
            <a:stCxn id="36" idx="1"/>
            <a:endCxn id="50" idx="3"/>
          </p:cNvCxnSpPr>
          <p:nvPr/>
        </p:nvCxnSpPr>
        <p:spPr>
          <a:xfrm flipH="1" flipV="1">
            <a:off x="7487764" y="3156144"/>
            <a:ext cx="1578446" cy="9466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36" idx="1"/>
            <a:endCxn id="51" idx="3"/>
          </p:cNvCxnSpPr>
          <p:nvPr/>
        </p:nvCxnSpPr>
        <p:spPr>
          <a:xfrm flipH="1" flipV="1">
            <a:off x="7868128" y="3891356"/>
            <a:ext cx="1198082" cy="2114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771922" y="5875249"/>
            <a:ext cx="312563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Teamwork Project</a:t>
            </a:r>
            <a:endParaRPr lang="en-US" sz="2800" dirty="0"/>
          </a:p>
        </p:txBody>
      </p:sp>
      <p:sp>
        <p:nvSpPr>
          <p:cNvPr id="58" name="TextBox 57"/>
          <p:cNvSpPr txBox="1"/>
          <p:nvPr/>
        </p:nvSpPr>
        <p:spPr>
          <a:xfrm>
            <a:off x="4334982" y="5880323"/>
            <a:ext cx="312563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Exercises</a:t>
            </a:r>
            <a:endParaRPr lang="en-US" sz="2800" dirty="0"/>
          </a:p>
        </p:txBody>
      </p:sp>
      <p:sp>
        <p:nvSpPr>
          <p:cNvPr id="60" name="TextBox 59"/>
          <p:cNvSpPr txBox="1"/>
          <p:nvPr/>
        </p:nvSpPr>
        <p:spPr>
          <a:xfrm>
            <a:off x="7910268" y="5880323"/>
            <a:ext cx="312563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Labs</a:t>
            </a:r>
            <a:endParaRPr lang="en-US" sz="2800" dirty="0"/>
          </a:p>
        </p:txBody>
      </p:sp>
      <p:sp>
        <p:nvSpPr>
          <p:cNvPr id="65" name="TextBox 64"/>
          <p:cNvSpPr txBox="1"/>
          <p:nvPr/>
        </p:nvSpPr>
        <p:spPr>
          <a:xfrm>
            <a:off x="4341095" y="5105400"/>
            <a:ext cx="3125632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10%</a:t>
            </a:r>
            <a:endParaRPr lang="en-US" sz="2800" dirty="0"/>
          </a:p>
        </p:txBody>
      </p:sp>
      <p:sp>
        <p:nvSpPr>
          <p:cNvPr id="67" name="TextBox 66"/>
          <p:cNvSpPr txBox="1"/>
          <p:nvPr/>
        </p:nvSpPr>
        <p:spPr>
          <a:xfrm>
            <a:off x="771922" y="5105400"/>
            <a:ext cx="3125632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10%</a:t>
            </a:r>
            <a:endParaRPr lang="en-US" sz="2800" dirty="0"/>
          </a:p>
        </p:txBody>
      </p:sp>
      <p:cxnSp>
        <p:nvCxnSpPr>
          <p:cNvPr id="72" name="Straight Arrow Connector 71"/>
          <p:cNvCxnSpPr>
            <a:stCxn id="13" idx="2"/>
            <a:endCxn id="26" idx="0"/>
          </p:cNvCxnSpPr>
          <p:nvPr/>
        </p:nvCxnSpPr>
        <p:spPr>
          <a:xfrm flipH="1">
            <a:off x="2284414" y="3429000"/>
            <a:ext cx="2" cy="3537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22" idx="2"/>
            <a:endCxn id="31" idx="0"/>
          </p:cNvCxnSpPr>
          <p:nvPr/>
        </p:nvCxnSpPr>
        <p:spPr>
          <a:xfrm flipH="1">
            <a:off x="5898992" y="3429000"/>
            <a:ext cx="4920" cy="3842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24" idx="2"/>
            <a:endCxn id="36" idx="0"/>
          </p:cNvCxnSpPr>
          <p:nvPr/>
        </p:nvCxnSpPr>
        <p:spPr>
          <a:xfrm flipH="1">
            <a:off x="10171111" y="3429000"/>
            <a:ext cx="2" cy="3690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67" idx="2"/>
            <a:endCxn id="66" idx="0"/>
          </p:cNvCxnSpPr>
          <p:nvPr/>
        </p:nvCxnSpPr>
        <p:spPr>
          <a:xfrm>
            <a:off x="2334738" y="5715000"/>
            <a:ext cx="0" cy="160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65" idx="2"/>
            <a:endCxn id="58" idx="0"/>
          </p:cNvCxnSpPr>
          <p:nvPr/>
        </p:nvCxnSpPr>
        <p:spPr>
          <a:xfrm flipH="1">
            <a:off x="5897798" y="5715000"/>
            <a:ext cx="6113" cy="1653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64" idx="2"/>
            <a:endCxn id="60" idx="0"/>
          </p:cNvCxnSpPr>
          <p:nvPr/>
        </p:nvCxnSpPr>
        <p:spPr>
          <a:xfrm>
            <a:off x="9473084" y="5715000"/>
            <a:ext cx="0" cy="1653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Java</a:t>
            </a:r>
            <a:r>
              <a:rPr lang="en-US" sz="2800" dirty="0" smtClean="0"/>
              <a:t> </a:t>
            </a:r>
            <a:r>
              <a:rPr lang="en-US" sz="2800" dirty="0" smtClean="0"/>
              <a:t>Advanced Course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6928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5275E-6 0 L -0.29383 -0.54931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91" y="-27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500"/>
                            </p:stCondLst>
                            <p:childTnLst>
                              <p:par>
                                <p:cTn id="1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>
                      <p:stCondLst>
                        <p:cond delay="indefinite"/>
                      </p:stCondLst>
                      <p:childTnLst>
                        <p:par>
                          <p:cTn id="229" fill="hold">
                            <p:stCondLst>
                              <p:cond delay="0"/>
                            </p:stCondLst>
                            <p:childTnLst>
                              <p:par>
                                <p:cTn id="2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500"/>
                            </p:stCondLst>
                            <p:childTnLst>
                              <p:par>
                                <p:cTn id="267" presetID="10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0" presetID="10" presetClass="entr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10" presetClass="entr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4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7" fill="hold">
                            <p:stCondLst>
                              <p:cond delay="500"/>
                            </p:stCondLst>
                            <p:childTnLst>
                              <p:par>
                                <p:cTn id="3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0" fill="hold">
                      <p:stCondLst>
                        <p:cond delay="indefinite"/>
                      </p:stCondLst>
                      <p:childTnLst>
                        <p:par>
                          <p:cTn id="331" fill="hold">
                            <p:stCondLst>
                              <p:cond delay="0"/>
                            </p:stCondLst>
                            <p:childTnLst>
                              <p:par>
                                <p:cTn id="3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500"/>
                            </p:stCondLst>
                            <p:childTnLst>
                              <p:par>
                                <p:cTn id="345" presetID="10" presetClass="entr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7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0" presetID="10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9" fill="hold">
                      <p:stCondLst>
                        <p:cond delay="indefinite"/>
                      </p:stCondLst>
                      <p:childTnLst>
                        <p:par>
                          <p:cTn id="370" fill="hold">
                            <p:stCondLst>
                              <p:cond delay="0"/>
                            </p:stCondLst>
                            <p:childTnLst>
                              <p:par>
                                <p:cTn id="371" presetID="10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4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3" presetID="10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6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2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5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" fill="hold">
                            <p:stCondLst>
                              <p:cond delay="500"/>
                            </p:stCondLst>
                            <p:childTnLst>
                              <p:par>
                                <p:cTn id="40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5275E-6 0 L -0.29383 -0.54931 " pathEditMode="relative" rAng="0" ptsTypes="AA">
                                      <p:cBhvr>
                                        <p:cTn id="409" dur="10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91" y="-27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0" grpId="1" animBg="1"/>
      <p:bldP spid="64" grpId="0" animBg="1"/>
      <p:bldP spid="64" grpId="1" animBg="1"/>
      <p:bldP spid="50" grpId="0" animBg="1"/>
      <p:bldP spid="50" grpId="1" animBg="1"/>
      <p:bldP spid="51" grpId="0" animBg="1"/>
      <p:bldP spid="51" grpId="1" animBg="1"/>
      <p:bldP spid="38" grpId="0" animBg="1"/>
      <p:bldP spid="38" grpId="1" animBg="1"/>
      <p:bldP spid="39" grpId="0" animBg="1"/>
      <p:bldP spid="39" grpId="1" animBg="1"/>
      <p:bldP spid="41" grpId="0" animBg="1"/>
      <p:bldP spid="41" grpId="1" animBg="1"/>
      <p:bldP spid="34" grpId="0" animBg="1"/>
      <p:bldP spid="34" grpId="1" animBg="1"/>
      <p:bldP spid="35" grpId="0" animBg="1"/>
      <p:bldP spid="35" grpId="1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33" grpId="0" animBg="1"/>
      <p:bldP spid="33" grpId="1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31" grpId="0" animBg="1"/>
      <p:bldP spid="31" grpId="1" animBg="1"/>
      <p:bldP spid="31" grpId="2" animBg="1"/>
      <p:bldP spid="31" grpId="3" animBg="1"/>
      <p:bldP spid="31" grpId="4" animBg="1"/>
      <p:bldP spid="31" grpId="5" animBg="1"/>
      <p:bldP spid="36" grpId="0" animBg="1"/>
      <p:bldP spid="36" grpId="1" animBg="1"/>
      <p:bldP spid="36" grpId="2" animBg="1"/>
      <p:bldP spid="36" grpId="3" animBg="1"/>
      <p:bldP spid="36" grpId="4" animBg="1"/>
      <p:bldP spid="36" grpId="5" animBg="1"/>
      <p:bldP spid="13" grpId="0" animBg="1"/>
      <p:bldP spid="13" grpId="1" animBg="1"/>
      <p:bldP spid="13" grpId="2" animBg="1"/>
      <p:bldP spid="13" grpId="3" animBg="1"/>
      <p:bldP spid="13" grpId="4" animBg="1"/>
      <p:bldP spid="13" grpId="5" animBg="1"/>
      <p:bldP spid="66" grpId="0" animBg="1"/>
      <p:bldP spid="66" grpId="1" animBg="1"/>
      <p:bldP spid="58" grpId="0" animBg="1"/>
      <p:bldP spid="58" grpId="1" animBg="1"/>
      <p:bldP spid="60" grpId="0" animBg="1"/>
      <p:bldP spid="60" grpId="1" animBg="1"/>
      <p:bldP spid="65" grpId="0" animBg="1"/>
      <p:bldP spid="65" grpId="1" animBg="1"/>
      <p:bldP spid="67" grpId="0" animBg="1"/>
      <p:bldP spid="67" grpId="1" animBg="1"/>
      <p:bldP spid="30" grpId="0" animBg="1"/>
      <p:bldP spid="30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Advanced Course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Evaluation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Scope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56012" y="2406531"/>
            <a:ext cx="4495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</a:t>
            </a:r>
            <a:r>
              <a:rPr lang="en-US" sz="2800" dirty="0" smtClean="0"/>
              <a:t>Fundamentals Module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656012" y="1143000"/>
            <a:ext cx="4495800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Java Web Profession</a:t>
            </a:r>
            <a:endParaRPr lang="en-US" sz="2800" dirty="0"/>
          </a:p>
        </p:txBody>
      </p:sp>
      <p:cxnSp>
        <p:nvCxnSpPr>
          <p:cNvPr id="12" name="Straight Arrow Connector 11"/>
          <p:cNvCxnSpPr>
            <a:stCxn id="11" idx="2"/>
            <a:endCxn id="10" idx="0"/>
          </p:cNvCxnSpPr>
          <p:nvPr/>
        </p:nvCxnSpPr>
        <p:spPr>
          <a:xfrm>
            <a:off x="5903912" y="1752600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0" idx="2"/>
          </p:cNvCxnSpPr>
          <p:nvPr/>
        </p:nvCxnSpPr>
        <p:spPr>
          <a:xfrm>
            <a:off x="5903912" y="2947322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098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 smtClean="0"/>
              <a:t>Students can either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Take RFID chip from SoftUni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Or use their own chip / card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 smtClean="0"/>
              <a:t>Register your chip number in </a:t>
            </a:r>
            <a:r>
              <a:rPr lang="en-US" dirty="0"/>
              <a:t>your </a:t>
            </a:r>
            <a:r>
              <a:rPr lang="en-US" dirty="0" smtClean="0"/>
              <a:t>SoftUni profile: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softuni.bg/users/profile/show</a:t>
            </a:r>
            <a:endParaRPr lang="en-US" dirty="0" smtClean="0"/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 smtClean="0"/>
              <a:t>Check-in at the reception every time</a:t>
            </a:r>
            <a:br>
              <a:rPr lang="en-US" dirty="0" smtClean="0"/>
            </a:br>
            <a:r>
              <a:rPr lang="en-US" dirty="0" smtClean="0"/>
              <a:t>when you come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 smtClean="0"/>
              <a:t>See your last visits in your profile: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softuni.bg/users/profile/show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RFID Chip</a:t>
            </a:r>
            <a:endParaRPr lang="en-US" dirty="0"/>
          </a:p>
        </p:txBody>
      </p:sp>
      <p:pic>
        <p:nvPicPr>
          <p:cNvPr id="11" name="Picture 2" descr="http://www.robotshop.com/media/catalog/product/cache/1/image/515x515/9df78eab33525d08d6e5fb8d27136e95/p/a/parallax-125khz-rfid-tag-key-fob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2" y="762000"/>
            <a:ext cx="2082394" cy="2082395"/>
          </a:xfrm>
          <a:prstGeom prst="roundRect">
            <a:avLst>
              <a:gd name="adj" fmla="val 155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www.stronglink-rfid.com/image/readers/sl102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286" y="3983074"/>
            <a:ext cx="2265326" cy="2265326"/>
          </a:xfrm>
          <a:prstGeom prst="roundRect">
            <a:avLst>
              <a:gd name="adj" fmla="val 155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620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0612" y="1900001"/>
            <a:ext cx="7086600" cy="820600"/>
          </a:xfrm>
        </p:spPr>
        <p:txBody>
          <a:bodyPr/>
          <a:lstStyle/>
          <a:p>
            <a:pPr algn="r"/>
            <a:r>
              <a:rPr lang="en-US" dirty="0"/>
              <a:t>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2412" y="2862680"/>
            <a:ext cx="7924800" cy="719034"/>
          </a:xfrm>
        </p:spPr>
        <p:txBody>
          <a:bodyPr/>
          <a:lstStyle/>
          <a:p>
            <a:pPr algn="r"/>
            <a:r>
              <a:rPr lang="en-US" dirty="0"/>
              <a:t>What We Need Additionally?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2412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23188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962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9413" y="457200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246812" y="438149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694612" y="609599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9879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162075">
            <a:off x="2551718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hlinkClick r:id="rId10"/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34658" y="2165676"/>
            <a:ext cx="2546154" cy="3623372"/>
          </a:xfrm>
          <a:prstGeom prst="rect">
            <a:avLst/>
          </a:prstGeom>
          <a:noFill/>
          <a:ln w="3175">
            <a:solidFill>
              <a:schemeClr val="tx1">
                <a:alpha val="7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4809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Java Advanced </a:t>
            </a:r>
            <a:r>
              <a:rPr lang="en-US" dirty="0"/>
              <a:t>official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page</a:t>
            </a:r>
            <a:r>
              <a:rPr lang="en-US" dirty="0" smtClean="0"/>
              <a:t>:</a:t>
            </a:r>
            <a:endParaRPr lang="en-US" dirty="0"/>
          </a:p>
          <a:p>
            <a:pPr lvl="1"/>
            <a:endParaRPr lang="en-US" sz="2900" dirty="0"/>
          </a:p>
          <a:p>
            <a:pPr>
              <a:spcBef>
                <a:spcPts val="3600"/>
              </a:spcBef>
            </a:pPr>
            <a:r>
              <a:rPr lang="en-US" sz="3200" dirty="0"/>
              <a:t>Register for the "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Software University Forum</a:t>
            </a:r>
            <a:r>
              <a:rPr lang="en-US" sz="3200" dirty="0"/>
              <a:t>":</a:t>
            </a:r>
          </a:p>
          <a:p>
            <a:pPr lvl="1"/>
            <a:r>
              <a:rPr lang="en-US" dirty="0"/>
              <a:t>Discuss the course exercises with your colleagues</a:t>
            </a:r>
          </a:p>
          <a:p>
            <a:pPr lvl="1"/>
            <a:r>
              <a:rPr lang="en-US" dirty="0"/>
              <a:t>Find solutions for all course exercises</a:t>
            </a:r>
          </a:p>
          <a:p>
            <a:pPr lvl="1"/>
            <a:r>
              <a:rPr lang="en-US" dirty="0"/>
              <a:t>Share source code / discuss ideas / help each other</a:t>
            </a:r>
            <a:endParaRPr lang="en-US" sz="31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Web Site &amp; Forums</a:t>
            </a:r>
          </a:p>
        </p:txBody>
      </p:sp>
      <p:sp>
        <p:nvSpPr>
          <p:cNvPr id="7" name="Rounded Rectangle 6">
            <a:hlinkClick r:id="rId3"/>
          </p:cNvPr>
          <p:cNvSpPr/>
          <p:nvPr/>
        </p:nvSpPr>
        <p:spPr>
          <a:xfrm>
            <a:off x="531812" y="1924966"/>
            <a:ext cx="11125202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https://softuni.bg/courses/java-fundamentals</a:t>
            </a:r>
            <a:r>
              <a:rPr lang="en-US" sz="2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838412" y="3227514"/>
            <a:ext cx="1727241" cy="19004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1702412" y="5627710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5"/>
              </a:rPr>
              <a:t>http://softuni.bg/forum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57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lecture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slides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videos</a:t>
            </a:r>
            <a:r>
              <a:rPr lang="en-US" dirty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exercises</a:t>
            </a:r>
            <a:r>
              <a:rPr lang="en-US" dirty="0" smtClean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projects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/>
              <a:t>and other resources are open content, available for free</a:t>
            </a:r>
          </a:p>
          <a:p>
            <a:pPr lvl="1"/>
            <a:r>
              <a:rPr lang="en-US" dirty="0"/>
              <a:t>Visit the course web site to access the course resources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Java Advanced </a:t>
            </a:r>
            <a:r>
              <a:rPr lang="en-US" dirty="0"/>
              <a:t>Slides and Videos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15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6412" y="1223121"/>
            <a:ext cx="9500823" cy="3717879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dirty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official textbook </a:t>
            </a:r>
            <a:r>
              <a:rPr lang="en-US" dirty="0"/>
              <a:t>for the course</a:t>
            </a:r>
          </a:p>
          <a:p>
            <a:pPr marL="533400" lvl="1" indent="-266700"/>
            <a:r>
              <a:rPr lang="en-US" dirty="0" smtClean="0"/>
              <a:t>„</a:t>
            </a:r>
            <a:r>
              <a:rPr lang="bg-BG" dirty="0" smtClean="0">
                <a:solidFill>
                  <a:schemeClr val="tx2">
                    <a:lumMod val="75000"/>
                  </a:schemeClr>
                </a:solidFill>
              </a:rPr>
              <a:t>Въведение в програмирането с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Java</a:t>
            </a:r>
            <a:r>
              <a:rPr lang="en-US" dirty="0" smtClean="0"/>
              <a:t>", </a:t>
            </a:r>
            <a:r>
              <a:rPr lang="en-US" dirty="0"/>
              <a:t>by Svetlin Nakov &amp; Co., </a:t>
            </a:r>
            <a:r>
              <a:rPr lang="en-US" dirty="0" smtClean="0"/>
              <a:t>2009, </a:t>
            </a:r>
            <a:r>
              <a:rPr lang="en-US" dirty="0"/>
              <a:t>ISBN </a:t>
            </a:r>
            <a:r>
              <a:rPr lang="en-US" dirty="0" smtClean="0"/>
              <a:t>9789544000554 </a:t>
            </a:r>
          </a:p>
          <a:p>
            <a:pPr marL="533400" lvl="1" indent="-266700"/>
            <a:r>
              <a:rPr lang="en-US" dirty="0" smtClean="0"/>
              <a:t>Bulgarian versions (as PDF, </a:t>
            </a:r>
            <a:r>
              <a:rPr lang="en-US" noProof="1" smtClean="0"/>
              <a:t>ePub</a:t>
            </a:r>
            <a:r>
              <a:rPr lang="en-US" dirty="0" smtClean="0"/>
              <a:t>, …)</a:t>
            </a:r>
          </a:p>
          <a:p>
            <a:pPr marL="533400" lvl="1" indent="-266700"/>
            <a:r>
              <a:rPr lang="en-US" dirty="0" smtClean="0"/>
              <a:t>Freely </a:t>
            </a:r>
            <a:r>
              <a:rPr lang="en-US" dirty="0"/>
              <a:t>downloadable from: </a:t>
            </a:r>
            <a:r>
              <a:rPr lang="en-US" dirty="0">
                <a:hlinkClick r:id="rId2"/>
              </a:rPr>
              <a:t>www.introprogramming.info</a:t>
            </a:r>
            <a:endParaRPr lang="en-US" dirty="0"/>
          </a:p>
          <a:p>
            <a:pPr marL="533400" lvl="1" indent="-266700"/>
            <a:endParaRPr lang="en-US" dirty="0">
              <a:hlinkClick r:id="rId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Free </a:t>
            </a:r>
            <a:r>
              <a:rPr lang="en-US" dirty="0" smtClean="0"/>
              <a:t>Java </a:t>
            </a:r>
            <a:r>
              <a:rPr lang="en-US" dirty="0"/>
              <a:t>Fundamentals Textbook</a:t>
            </a:r>
          </a:p>
        </p:txBody>
      </p:sp>
      <p:pic>
        <p:nvPicPr>
          <p:cNvPr id="11" name="Picture 2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412" y="2133600"/>
            <a:ext cx="1224292" cy="1742261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952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 smtClean="0"/>
          </a:p>
          <a:p>
            <a:pPr marL="0" indent="0" algn="ctr">
              <a:buNone/>
            </a:pPr>
            <a:r>
              <a:rPr lang="en-US" sz="7200" b="1" dirty="0" smtClean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dirty="0" smtClean="0"/>
              <a:t>#7334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22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Software needed for this course: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Microsoft Windows (Win 10 / 8.1 / Win8 / Win7)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hlinkClick r:id="rId3"/>
              </a:rPr>
              <a:t>JetBrains IntelliJ Idea</a:t>
            </a: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JDK 8 (Java Development Kit)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Required Software</a:t>
            </a:r>
            <a:endParaRPr lang="en-US" dirty="0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55624" y="4876800"/>
            <a:ext cx="2176716" cy="1337460"/>
          </a:xfrm>
          <a:prstGeom prst="roundRect">
            <a:avLst>
              <a:gd name="adj" fmla="val 3303"/>
            </a:avLst>
          </a:prstGeom>
          <a:solidFill>
            <a:srgbClr val="FFFFFF"/>
          </a:solidFill>
          <a:ln>
            <a:noFill/>
          </a:ln>
          <a:effectLst>
            <a:softEdge rad="31750"/>
          </a:effectLst>
          <a:extLst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612" y="5108798"/>
            <a:ext cx="4544492" cy="874875"/>
          </a:xfrm>
          <a:prstGeom prst="roundRect">
            <a:avLst>
              <a:gd name="adj" fmla="val 3842"/>
            </a:avLst>
          </a:prstGeom>
          <a:ln w="6350">
            <a:solidFill>
              <a:srgbClr val="00B0F0">
                <a:alpha val="70000"/>
              </a:srgbClr>
            </a:solidFill>
          </a:ln>
        </p:spPr>
      </p:pic>
    </p:spTree>
    <p:extLst>
      <p:ext uri="{BB962C8B-B14F-4D97-AF65-F5344CB8AC3E}">
        <p14:creationId xmlns:p14="http://schemas.microsoft.com/office/powerpoint/2010/main" val="1729345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Java Advanced – </a:t>
            </a:r>
            <a:r>
              <a:rPr lang="en-US" dirty="0"/>
              <a:t>Course Intro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softuni.bg/courses/java-fundamentals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590800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6829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24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SoftUni Diamond Partners</a:t>
            </a:r>
            <a:endParaRPr lang="bg-BG" dirty="0"/>
          </a:p>
        </p:txBody>
      </p:sp>
      <p:pic>
        <p:nvPicPr>
          <p:cNvPr id="3" name="Picture 2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012" y="1559038"/>
            <a:ext cx="2382811" cy="1093411"/>
          </a:xfrm>
          <a:prstGeom prst="roundRect">
            <a:avLst>
              <a:gd name="adj" fmla="val 2684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9154" y="3307299"/>
            <a:ext cx="2895601" cy="1140691"/>
          </a:xfrm>
          <a:prstGeom prst="roundRect">
            <a:avLst>
              <a:gd name="adj" fmla="val 2684"/>
            </a:avLst>
          </a:prstGeom>
        </p:spPr>
      </p:pic>
      <p:pic>
        <p:nvPicPr>
          <p:cNvPr id="6" name="Picture 5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37462" y="1559037"/>
            <a:ext cx="2847550" cy="1093412"/>
          </a:xfrm>
          <a:prstGeom prst="roundRect">
            <a:avLst>
              <a:gd name="adj" fmla="val 2684"/>
            </a:avLst>
          </a:prstGeom>
        </p:spPr>
      </p:pic>
      <p:pic>
        <p:nvPicPr>
          <p:cNvPr id="7" name="Picture 6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57930" y="3427580"/>
            <a:ext cx="3552372" cy="900127"/>
          </a:xfrm>
          <a:prstGeom prst="roundRect">
            <a:avLst>
              <a:gd name="adj" fmla="val 2684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56126" y="5089873"/>
            <a:ext cx="4436484" cy="855857"/>
          </a:xfrm>
          <a:prstGeom prst="roundRect">
            <a:avLst>
              <a:gd name="adj" fmla="val 2684"/>
            </a:avLst>
          </a:prstGeom>
        </p:spPr>
      </p:pic>
      <p:pic>
        <p:nvPicPr>
          <p:cNvPr id="8" name="Picture 7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9154" y="4975472"/>
            <a:ext cx="1932362" cy="1044328"/>
          </a:xfrm>
          <a:prstGeom prst="roundRect">
            <a:avLst>
              <a:gd name="adj" fmla="val 2684"/>
            </a:avLst>
          </a:prstGeom>
        </p:spPr>
      </p:pic>
      <p:pic>
        <p:nvPicPr>
          <p:cNvPr id="12" name="Picture 11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923212" y="1559037"/>
            <a:ext cx="3543976" cy="1093412"/>
          </a:xfrm>
          <a:prstGeom prst="roundRect">
            <a:avLst>
              <a:gd name="adj" fmla="val 2684"/>
            </a:avLst>
          </a:prstGeom>
        </p:spPr>
      </p:pic>
      <p:pic>
        <p:nvPicPr>
          <p:cNvPr id="13" name="Picture 12">
            <a:hlinkClick r:id="rId17"/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457310" y="5056888"/>
            <a:ext cx="4261388" cy="888842"/>
          </a:xfrm>
          <a:prstGeom prst="roundRect">
            <a:avLst>
              <a:gd name="adj" fmla="val 3159"/>
            </a:avLst>
          </a:prstGeom>
        </p:spPr>
      </p:pic>
      <p:pic>
        <p:nvPicPr>
          <p:cNvPr id="14" name="Picture 13">
            <a:hlinkClick r:id="rId19"/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693881" y="3427580"/>
            <a:ext cx="4173318" cy="900127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422017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endCxn id="50" idx="0"/>
          </p:cNvCxnSpPr>
          <p:nvPr/>
        </p:nvCxnSpPr>
        <p:spPr>
          <a:xfrm>
            <a:off x="5903912" y="3681962"/>
            <a:ext cx="3267075" cy="6095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endCxn id="51" idx="0"/>
          </p:cNvCxnSpPr>
          <p:nvPr/>
        </p:nvCxnSpPr>
        <p:spPr>
          <a:xfrm flipH="1">
            <a:off x="2827338" y="3681962"/>
            <a:ext cx="3076574" cy="6095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56012" y="2406531"/>
            <a:ext cx="4495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</a:t>
            </a:r>
            <a:r>
              <a:rPr lang="en-US" sz="2800" dirty="0" smtClean="0"/>
              <a:t>Fundamentals Module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656012" y="1143000"/>
            <a:ext cx="4495800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Java Web Profession</a:t>
            </a:r>
            <a:endParaRPr lang="en-US" sz="2800" dirty="0"/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Advanced </a:t>
            </a:r>
            <a:r>
              <a:rPr lang="en-US" sz="2800" dirty="0" smtClean="0"/>
              <a:t>Course</a:t>
            </a:r>
            <a:endParaRPr lang="en-US" sz="2800" dirty="0"/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Evaluation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Scope</a:t>
            </a:r>
            <a:endParaRPr lang="en-US" dirty="0"/>
          </a:p>
        </p:txBody>
      </p:sp>
      <p:cxnSp>
        <p:nvCxnSpPr>
          <p:cNvPr id="36" name="Straight Arrow Connector 35"/>
          <p:cNvCxnSpPr>
            <a:stCxn id="29" idx="2"/>
            <a:endCxn id="7" idx="0"/>
          </p:cNvCxnSpPr>
          <p:nvPr/>
        </p:nvCxnSpPr>
        <p:spPr>
          <a:xfrm>
            <a:off x="5903912" y="1752600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2"/>
            <a:endCxn id="30" idx="0"/>
          </p:cNvCxnSpPr>
          <p:nvPr/>
        </p:nvCxnSpPr>
        <p:spPr>
          <a:xfrm>
            <a:off x="5903912" y="2947322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037387" y="4291559"/>
            <a:ext cx="4267200" cy="80193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~700 Offers @ </a:t>
            </a:r>
            <a:r>
              <a:rPr lang="en-US" sz="2800" dirty="0" smtClean="0"/>
              <a:t>Jobs.BG</a:t>
            </a:r>
            <a:endParaRPr lang="en-US" sz="2800" dirty="0"/>
          </a:p>
        </p:txBody>
      </p:sp>
      <p:sp>
        <p:nvSpPr>
          <p:cNvPr id="51" name="TextBox 50"/>
          <p:cNvSpPr txBox="1"/>
          <p:nvPr/>
        </p:nvSpPr>
        <p:spPr>
          <a:xfrm>
            <a:off x="693738" y="4291559"/>
            <a:ext cx="4267200" cy="80193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~9,000,000 Developers Worldwide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564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-1.11111E-6 L -9.2993E-7 0.26667 " pathEditMode="relative" rAng="0" ptsTypes="AA">
                                      <p:cBhvr>
                                        <p:cTn id="3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7" dur="1000" fill="hold"/>
                                        <p:tgtEl>
                                          <p:spTgt spid="29"/>
                                        </p:tgtEl>
                                      </p:cBhvr>
                                      <p:by x="66700" y="667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42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-1.11111E-6 L -9.2993E-7 0.26667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000"/>
                            </p:stCondLst>
                            <p:childTnLst>
                              <p:par>
                                <p:cTn id="7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29" grpId="0" animBg="1"/>
      <p:bldP spid="29" grpId="1" animBg="1"/>
      <p:bldP spid="29" grpId="2" animBg="1"/>
      <p:bldP spid="29" grpId="3" animBg="1"/>
      <p:bldP spid="30" grpId="0" animBg="1"/>
      <p:bldP spid="30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50" grpId="0" animBg="1"/>
      <p:bldP spid="50" grpId="1" animBg="1"/>
      <p:bldP spid="51" grpId="0" animBg="1"/>
      <p:bldP spid="51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30" idx="0"/>
          </p:cNvCxnSpPr>
          <p:nvPr/>
        </p:nvCxnSpPr>
        <p:spPr>
          <a:xfrm>
            <a:off x="5903912" y="3601253"/>
            <a:ext cx="3267075" cy="6903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30" idx="0"/>
          </p:cNvCxnSpPr>
          <p:nvPr/>
        </p:nvCxnSpPr>
        <p:spPr>
          <a:xfrm flipH="1">
            <a:off x="2827338" y="3601253"/>
            <a:ext cx="3076574" cy="6903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56012" y="2406531"/>
            <a:ext cx="4495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</a:t>
            </a:r>
            <a:r>
              <a:rPr lang="en-US" sz="2800" dirty="0" smtClean="0"/>
              <a:t>Fundamentals Module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656012" y="1143000"/>
            <a:ext cx="4495800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Java Web Profession</a:t>
            </a:r>
            <a:endParaRPr lang="en-US" sz="2800" dirty="0"/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Advanced Course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Evaluation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Scope</a:t>
            </a:r>
            <a:endParaRPr lang="en-US" dirty="0"/>
          </a:p>
        </p:txBody>
      </p:sp>
      <p:cxnSp>
        <p:nvCxnSpPr>
          <p:cNvPr id="36" name="Straight Arrow Connector 35"/>
          <p:cNvCxnSpPr>
            <a:stCxn id="29" idx="2"/>
            <a:endCxn id="7" idx="0"/>
          </p:cNvCxnSpPr>
          <p:nvPr/>
        </p:nvCxnSpPr>
        <p:spPr>
          <a:xfrm>
            <a:off x="5903912" y="1752600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2"/>
            <a:endCxn id="30" idx="0"/>
          </p:cNvCxnSpPr>
          <p:nvPr/>
        </p:nvCxnSpPr>
        <p:spPr>
          <a:xfrm>
            <a:off x="5903912" y="2947322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037387" y="4291559"/>
            <a:ext cx="4267200" cy="80193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Prelude to Database </a:t>
            </a:r>
            <a:r>
              <a:rPr lang="en-US" sz="2800" dirty="0"/>
              <a:t>and Web Technology Courses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3738" y="4291559"/>
            <a:ext cx="4267200" cy="80193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Algorithmic and Conceptual Courses</a:t>
            </a:r>
          </a:p>
        </p:txBody>
      </p:sp>
    </p:spTree>
    <p:extLst>
      <p:ext uri="{BB962C8B-B14F-4D97-AF65-F5344CB8AC3E}">
        <p14:creationId xmlns:p14="http://schemas.microsoft.com/office/powerpoint/2010/main" val="342924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2.22222E-6 L -9.2993E-7 0.0875 " pathEditMode="relative" rAng="0" ptsTypes="AA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</p:cBhvr>
                                      <p:by x="66700" y="667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42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2.22222E-6 L -9.2993E-7 0.0875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0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7" grpId="3" animBg="1"/>
      <p:bldP spid="29" grpId="0" animBg="1"/>
      <p:bldP spid="29" grpId="1" animBg="1"/>
      <p:bldP spid="30" grpId="0" animBg="1"/>
      <p:bldP spid="30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14" idx="0"/>
          </p:cNvCxnSpPr>
          <p:nvPr/>
        </p:nvCxnSpPr>
        <p:spPr>
          <a:xfrm>
            <a:off x="5903912" y="1523999"/>
            <a:ext cx="2070887" cy="8825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15" idx="0"/>
          </p:cNvCxnSpPr>
          <p:nvPr/>
        </p:nvCxnSpPr>
        <p:spPr>
          <a:xfrm flipH="1">
            <a:off x="3922713" y="1524000"/>
            <a:ext cx="1981199" cy="8825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Advanced Course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Evaluation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Scope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170612" y="2406531"/>
            <a:ext cx="3608373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Algorithmic thinking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2284412" y="2406530"/>
            <a:ext cx="3276601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Standard Java API</a:t>
            </a:r>
            <a:endParaRPr lang="en-US" sz="2800" dirty="0"/>
          </a:p>
        </p:txBody>
      </p:sp>
      <p:sp>
        <p:nvSpPr>
          <p:cNvPr id="31" name="TextBox 30"/>
          <p:cNvSpPr txBox="1"/>
          <p:nvPr/>
        </p:nvSpPr>
        <p:spPr>
          <a:xfrm>
            <a:off x="3656012" y="2406531"/>
            <a:ext cx="4495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</a:t>
            </a:r>
            <a:r>
              <a:rPr lang="en-US" sz="2800" dirty="0" smtClean="0"/>
              <a:t>Fundamentals Module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656012" y="1143000"/>
            <a:ext cx="4495800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Java Web Profession</a:t>
            </a:r>
            <a:endParaRPr lang="en-US" sz="2800" dirty="0"/>
          </a:p>
        </p:txBody>
      </p:sp>
      <p:cxnSp>
        <p:nvCxnSpPr>
          <p:cNvPr id="37" name="Straight Arrow Connector 36"/>
          <p:cNvCxnSpPr>
            <a:stCxn id="32" idx="2"/>
            <a:endCxn id="31" idx="0"/>
          </p:cNvCxnSpPr>
          <p:nvPr/>
        </p:nvCxnSpPr>
        <p:spPr>
          <a:xfrm>
            <a:off x="5903912" y="1752600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1" idx="2"/>
          </p:cNvCxnSpPr>
          <p:nvPr/>
        </p:nvCxnSpPr>
        <p:spPr>
          <a:xfrm>
            <a:off x="5903912" y="2947322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520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1261E-6 0 L 0.29383 -0.60486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91" y="-30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1261E-6 0 L 0.29383 -0.60486 " pathEditMode="relative" rAng="0" ptsTypes="AA">
                                      <p:cBhvr>
                                        <p:cTn id="69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91" y="-30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14" grpId="0" animBg="1"/>
      <p:bldP spid="14" grpId="1" animBg="1"/>
      <p:bldP spid="15" grpId="0" animBg="1"/>
      <p:bldP spid="15" grpId="1" animBg="1"/>
      <p:bldP spid="31" grpId="0" animBg="1"/>
      <p:bldP spid="3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Arrow Connector 22"/>
          <p:cNvCxnSpPr>
            <a:endCxn id="20" idx="0"/>
          </p:cNvCxnSpPr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14" idx="0"/>
          </p:cNvCxnSpPr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1" idx="0"/>
          </p:cNvCxnSpPr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Advanced Course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Evaluation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Scope</a:t>
            </a:r>
            <a:endParaRPr lang="en-US" dirty="0"/>
          </a:p>
        </p:txBody>
      </p:sp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727306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0 L -9.2993E-7 -0.64931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2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3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/>
          <p:cNvCxnSpPr/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sz="3400" b="1" noProof="1" smtClean="0">
                <a:solidFill>
                  <a:schemeClr val="tx2">
                    <a:lumMod val="75000"/>
                  </a:schemeClr>
                </a:solidFill>
              </a:rPr>
              <a:t>van Yonkov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Training Lead &amp; Trainer @ </a:t>
            </a:r>
            <a:r>
              <a:rPr lang="en-US" sz="3200" dirty="0" err="1" smtClean="0"/>
              <a:t>SoftUni</a:t>
            </a:r>
            <a:endParaRPr lang="en-US" sz="3200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 smtClean="0"/>
              <a:t>5 </a:t>
            </a:r>
            <a:r>
              <a:rPr lang="en-US" sz="3200" dirty="0"/>
              <a:t>years of programming experience mainly with Java and </a:t>
            </a:r>
            <a:r>
              <a:rPr lang="en-US" sz="3200" dirty="0" smtClean="0"/>
              <a:t>PHP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 smtClean="0"/>
              <a:t>Solid </a:t>
            </a:r>
            <a:r>
              <a:rPr lang="en-US" sz="3200" dirty="0"/>
              <a:t>experience as QA </a:t>
            </a:r>
            <a:r>
              <a:rPr lang="en-US" sz="3200" dirty="0" smtClean="0"/>
              <a:t>engineer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the Software </a:t>
            </a:r>
            <a:r>
              <a:rPr lang="en-US" sz="3200" dirty="0" smtClean="0"/>
              <a:t>University (2014)</a:t>
            </a:r>
            <a:endParaRPr lang="en-US" sz="3200" dirty="0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endParaRPr lang="en-US" sz="3200" dirty="0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endParaRPr lang="en-US" sz="3400" b="1" noProof="1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723900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Trainers</a:t>
            </a:r>
            <a:endParaRPr lang="en-US" dirty="0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95566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8872E-7 0 L -0.15929 -0.0555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71" y="-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8872E-7 0 L -0.15929 -0.05556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71" y="-2778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14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sz="3400" b="1" noProof="1" smtClean="0">
                <a:solidFill>
                  <a:schemeClr val="tx2">
                    <a:lumMod val="75000"/>
                  </a:schemeClr>
                </a:solidFill>
              </a:rPr>
              <a:t>eter Penev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Technical Trainer 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the Software </a:t>
            </a:r>
            <a:r>
              <a:rPr lang="en-US" sz="3200" dirty="0" smtClean="0"/>
              <a:t>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 smtClean="0"/>
              <a:t>Deep interest in Data Structures &amp; Algorithms</a:t>
            </a:r>
            <a:endParaRPr lang="en-US" sz="3200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4" name="TextBox 33"/>
          <p:cNvSpPr txBox="1"/>
          <p:nvPr/>
        </p:nvSpPr>
        <p:spPr>
          <a:xfrm>
            <a:off x="4799012" y="723900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 smtClean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921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63662E-7 0 L -0.27807 -0.0555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10" y="-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63662E-7 0 L -0.27807 -0.05556 " pathEditMode="relative" rAng="0" ptsTypes="AA">
                                      <p:cBhvr>
                                        <p:cTn id="57" dur="1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10" y="-2778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557</Words>
  <Application>Microsoft Office PowerPoint</Application>
  <PresentationFormat>Custom</PresentationFormat>
  <Paragraphs>170</Paragraphs>
  <Slides>23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Java Advanced</vt:lpstr>
      <vt:lpstr>Questions</vt:lpstr>
      <vt:lpstr>SoftUni Diamond Partners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RFID Chip</vt:lpstr>
      <vt:lpstr>Resources</vt:lpstr>
      <vt:lpstr>Course Web Site &amp; Forums</vt:lpstr>
      <vt:lpstr>The Java Advanced Slides and Videos</vt:lpstr>
      <vt:lpstr>The Free Java Fundamentals Textbook</vt:lpstr>
      <vt:lpstr>Required Software</vt:lpstr>
      <vt:lpstr>Java Advanced – Course Intro</vt:lpstr>
      <vt:lpstr>License</vt:lpstr>
      <vt:lpstr>Free Trainings @ Software University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Fundamentals: Course Introduction</dc:title>
  <dc:subject>Programming Fundamentals Course</dc:subject>
  <dc:creator/>
  <cp:keywords>C#, programming, course, SoftUni, Software University</cp:keywords>
  <dc:description>Programming Fundamentals Course @ SoftUni - https://softuni.bg/courses/programming-fundamentals</dc:description>
  <cp:lastModifiedBy/>
  <cp:revision>1</cp:revision>
  <dcterms:created xsi:type="dcterms:W3CDTF">2014-01-02T17:00:34Z</dcterms:created>
  <dcterms:modified xsi:type="dcterms:W3CDTF">2016-05-17T08:43:17Z</dcterms:modified>
  <cp:category>computer programming;programming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